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60" r:id="rId3"/>
    <p:sldId id="268" r:id="rId4"/>
    <p:sldId id="261" r:id="rId5"/>
    <p:sldId id="271" r:id="rId6"/>
    <p:sldId id="262" r:id="rId7"/>
    <p:sldId id="263" r:id="rId8"/>
    <p:sldId id="267" r:id="rId9"/>
    <p:sldId id="257" r:id="rId1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FBF"/>
    <a:srgbClr val="E57575"/>
    <a:srgbClr val="FFFF66"/>
    <a:srgbClr val="A5D9F9"/>
    <a:srgbClr val="71C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6" autoAdjust="0"/>
  </p:normalViewPr>
  <p:slideViewPr>
    <p:cSldViewPr snapToGrid="0">
      <p:cViewPr varScale="1">
        <p:scale>
          <a:sx n="106" d="100"/>
          <a:sy n="106" d="100"/>
        </p:scale>
        <p:origin x="143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Близость ёмких рынков сбыта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 custLinFactNeighborX="-17908" custLinFactNeighborY="3301"/>
      <dgm:spPr/>
      <dgm:t>
        <a:bodyPr/>
        <a:lstStyle/>
        <a:p>
          <a:endParaRPr lang="ru-RU"/>
        </a:p>
      </dgm:t>
    </dgm:pt>
  </dgm:ptLst>
  <dgm:cxnLst>
    <dgm:cxn modelId="{69EBC94F-039E-4E7A-A079-5ABFE0AFFAB7}" type="presOf" srcId="{439C4D8B-6B44-48F0-AFE1-574638EDABF0}" destId="{D63582CB-62AB-4079-A8EB-7BD8046C6CBE}" srcOrd="0" destOrd="0" presId="urn:microsoft.com/office/officeart/2005/8/layout/venn1"/>
    <dgm:cxn modelId="{C9AC1256-9DF0-4442-957E-22CAB770BACE}" type="presOf" srcId="{D6FDE625-F944-486C-8F70-238AC90AB8F9}" destId="{A27A7DF9-AA50-4F10-B51B-20C1933BC5D8}" srcOrd="0" destOrd="0" presId="urn:microsoft.com/office/officeart/2005/8/layout/venn1"/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5AFD2B58-AEB1-4D36-B59E-15A8F2E96374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Благоприятные условия для развития предпринимательства</a:t>
          </a:r>
          <a:endParaRPr lang="ru-RU" sz="1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 custLinFactNeighborX="-5994" custLinFactNeighborY="9911"/>
      <dgm:spPr/>
      <dgm:t>
        <a:bodyPr/>
        <a:lstStyle/>
        <a:p>
          <a:endParaRPr lang="ru-RU"/>
        </a:p>
      </dgm:t>
    </dgm:pt>
  </dgm:ptLst>
  <dgm:cxnLst>
    <dgm:cxn modelId="{EE9925B0-F7D7-46F1-94F2-A071D33CE9B4}" type="presOf" srcId="{439C4D8B-6B44-48F0-AFE1-574638EDABF0}" destId="{D63582CB-62AB-4079-A8EB-7BD8046C6CBE}" srcOrd="0" destOrd="0" presId="urn:microsoft.com/office/officeart/2005/8/layout/venn1"/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4CCA9FDC-8368-4772-A343-9FCEB7418F5F}" type="presOf" srcId="{D6FDE625-F944-486C-8F70-238AC90AB8F9}" destId="{A27A7DF9-AA50-4F10-B51B-20C1933BC5D8}" srcOrd="0" destOrd="0" presId="urn:microsoft.com/office/officeart/2005/8/layout/venn1"/>
    <dgm:cxn modelId="{496453B8-27F6-4516-B56D-659ECBDD169B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Наличие квалифицированных трудовых ресурсов</a:t>
          </a:r>
          <a:endParaRPr lang="ru-RU" sz="1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3A144D74-E30B-49F6-870A-B4C78641DF70}" type="presOf" srcId="{439C4D8B-6B44-48F0-AFE1-574638EDABF0}" destId="{D63582CB-62AB-4079-A8EB-7BD8046C6CBE}" srcOrd="0" destOrd="0" presId="urn:microsoft.com/office/officeart/2005/8/layout/venn1"/>
    <dgm:cxn modelId="{74E601DF-8C45-4C60-B283-DB578D41AB41}" type="presOf" srcId="{D6FDE625-F944-486C-8F70-238AC90AB8F9}" destId="{A27A7DF9-AA50-4F10-B51B-20C1933BC5D8}" srcOrd="0" destOrd="0" presId="urn:microsoft.com/office/officeart/2005/8/layout/venn1"/>
    <dgm:cxn modelId="{1FE82567-30B9-4901-AF6F-4C76E113B0D0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Богатые рекреационные ресурсы</a:t>
          </a:r>
          <a:endParaRPr lang="ru-RU" sz="1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 custLinFactNeighborX="18657" custLinFactNeighborY="31158"/>
      <dgm:spPr/>
      <dgm:t>
        <a:bodyPr/>
        <a:lstStyle/>
        <a:p>
          <a:endParaRPr lang="ru-RU"/>
        </a:p>
      </dgm:t>
    </dgm:pt>
  </dgm:ptLst>
  <dgm:cxnLst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3BC28C1B-BDBF-4477-B674-13EEF2A5C8D8}" type="presOf" srcId="{439C4D8B-6B44-48F0-AFE1-574638EDABF0}" destId="{D63582CB-62AB-4079-A8EB-7BD8046C6CBE}" srcOrd="0" destOrd="0" presId="urn:microsoft.com/office/officeart/2005/8/layout/venn1"/>
    <dgm:cxn modelId="{7DBE66FF-BC1B-4037-9757-92EDCAA46C75}" type="presOf" srcId="{D6FDE625-F944-486C-8F70-238AC90AB8F9}" destId="{A27A7DF9-AA50-4F10-B51B-20C1933BC5D8}" srcOrd="0" destOrd="0" presId="urn:microsoft.com/office/officeart/2005/8/layout/venn1"/>
    <dgm:cxn modelId="{1841FD48-A748-4A4B-8482-1F588665BCCD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Значительное количество свободных земель различных категорий</a:t>
          </a:r>
          <a:endParaRPr lang="ru-RU" sz="1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 custLinFactNeighborX="-47651" custLinFactNeighborY="-43198"/>
      <dgm:spPr/>
      <dgm:t>
        <a:bodyPr/>
        <a:lstStyle/>
        <a:p>
          <a:endParaRPr lang="ru-RU"/>
        </a:p>
      </dgm:t>
    </dgm:pt>
  </dgm:ptLst>
  <dgm:cxnLst>
    <dgm:cxn modelId="{C1396DB6-A0C7-4B53-AAAE-8F685B506232}" type="presOf" srcId="{439C4D8B-6B44-48F0-AFE1-574638EDABF0}" destId="{D63582CB-62AB-4079-A8EB-7BD8046C6CBE}" srcOrd="0" destOrd="0" presId="urn:microsoft.com/office/officeart/2005/8/layout/venn1"/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6B0F8CBE-04AE-4891-B1CB-0E78973CAA15}" type="presOf" srcId="{D6FDE625-F944-486C-8F70-238AC90AB8F9}" destId="{A27A7DF9-AA50-4F10-B51B-20C1933BC5D8}" srcOrd="0" destOrd="0" presId="urn:microsoft.com/office/officeart/2005/8/layout/venn1"/>
    <dgm:cxn modelId="{EE56AA55-7616-4281-8EA2-79731FC60359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Историко-культурный потенциал</a:t>
          </a:r>
          <a:endParaRPr lang="ru-RU" sz="1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 custLinFactNeighborX="-10451" custLinFactNeighborY="7104"/>
      <dgm:spPr/>
      <dgm:t>
        <a:bodyPr/>
        <a:lstStyle/>
        <a:p>
          <a:endParaRPr lang="ru-RU"/>
        </a:p>
      </dgm:t>
    </dgm:pt>
  </dgm:ptLst>
  <dgm:cxnLst>
    <dgm:cxn modelId="{53D76BDE-3FA0-4BCF-A7E6-7EB9C14F4956}" type="presOf" srcId="{D6FDE625-F944-486C-8F70-238AC90AB8F9}" destId="{A27A7DF9-AA50-4F10-B51B-20C1933BC5D8}" srcOrd="0" destOrd="0" presId="urn:microsoft.com/office/officeart/2005/8/layout/venn1"/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44610B4E-ED09-43BA-9EF2-2102BB755E41}" type="presOf" srcId="{439C4D8B-6B44-48F0-AFE1-574638EDABF0}" destId="{D63582CB-62AB-4079-A8EB-7BD8046C6CBE}" srcOrd="0" destOrd="0" presId="urn:microsoft.com/office/officeart/2005/8/layout/venn1"/>
    <dgm:cxn modelId="{A752724A-D710-490D-B266-75F1CEA4808E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Природный потенциал</a:t>
          </a:r>
        </a:p>
        <a:p>
          <a:pPr rtl="0"/>
          <a:r>
            <a:rPr lang="ru-RU" sz="1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(красивая природа, благоприятный климат)</a:t>
          </a:r>
          <a:endParaRPr lang="ru-RU" sz="1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 custLinFactNeighborX="7249" custLinFactNeighborY="-6881"/>
      <dgm:spPr/>
      <dgm:t>
        <a:bodyPr/>
        <a:lstStyle/>
        <a:p>
          <a:endParaRPr lang="ru-RU"/>
        </a:p>
      </dgm:t>
    </dgm:pt>
  </dgm:ptLst>
  <dgm:cxnLst>
    <dgm:cxn modelId="{50CBCE23-75EE-4327-83F2-E9C86F3E731A}" type="presOf" srcId="{D6FDE625-F944-486C-8F70-238AC90AB8F9}" destId="{A27A7DF9-AA50-4F10-B51B-20C1933BC5D8}" srcOrd="0" destOrd="0" presId="urn:microsoft.com/office/officeart/2005/8/layout/venn1"/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7FEDA6FD-91F5-481F-B405-54C0E367EC8A}" type="presOf" srcId="{439C4D8B-6B44-48F0-AFE1-574638EDABF0}" destId="{D63582CB-62AB-4079-A8EB-7BD8046C6CBE}" srcOrd="0" destOrd="0" presId="urn:microsoft.com/office/officeart/2005/8/layout/venn1"/>
    <dgm:cxn modelId="{26E51E72-A69E-4AB1-95D2-AE3A09A0962D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9C4D8B-6B44-48F0-AFE1-574638EDABF0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FDE625-F944-486C-8F70-238AC90AB8F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Выгодное географическое положение</a:t>
          </a:r>
          <a:endParaRPr lang="ru-RU" sz="1000" b="1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B865D79-1C8D-4C80-8C89-D7375D08245D}" type="parTrans" cxnId="{1BFF20AC-E0EC-49C2-8773-AEDD200B888D}">
      <dgm:prSet/>
      <dgm:spPr/>
      <dgm:t>
        <a:bodyPr/>
        <a:lstStyle/>
        <a:p>
          <a:endParaRPr lang="ru-RU"/>
        </a:p>
      </dgm:t>
    </dgm:pt>
    <dgm:pt modelId="{786A4378-CC99-4676-80D0-82D6FCA009B4}" type="sibTrans" cxnId="{1BFF20AC-E0EC-49C2-8773-AEDD200B888D}">
      <dgm:prSet/>
      <dgm:spPr/>
      <dgm:t>
        <a:bodyPr/>
        <a:lstStyle/>
        <a:p>
          <a:endParaRPr lang="ru-RU"/>
        </a:p>
      </dgm:t>
    </dgm:pt>
    <dgm:pt modelId="{D63582CB-62AB-4079-A8EB-7BD8046C6CBE}" type="pres">
      <dgm:prSet presAssocID="{439C4D8B-6B44-48F0-AFE1-574638EDAB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A7DF9-AA50-4F10-B51B-20C1933BC5D8}" type="pres">
      <dgm:prSet presAssocID="{D6FDE625-F944-486C-8F70-238AC90AB8F9}" presName="circ1TxSh" presStyleLbl="vennNode1" presStyleIdx="0" presStyleCnt="1" custLinFactNeighborX="6885" custLinFactNeighborY="-17990"/>
      <dgm:spPr/>
      <dgm:t>
        <a:bodyPr/>
        <a:lstStyle/>
        <a:p>
          <a:endParaRPr lang="ru-RU"/>
        </a:p>
      </dgm:t>
    </dgm:pt>
  </dgm:ptLst>
  <dgm:cxnLst>
    <dgm:cxn modelId="{E3BBDF0C-9D47-49C0-A661-C0FD1E24ADFF}" type="presOf" srcId="{D6FDE625-F944-486C-8F70-238AC90AB8F9}" destId="{A27A7DF9-AA50-4F10-B51B-20C1933BC5D8}" srcOrd="0" destOrd="0" presId="urn:microsoft.com/office/officeart/2005/8/layout/venn1"/>
    <dgm:cxn modelId="{003E3D05-7397-46ED-BC3E-38D47A26CACC}" type="presOf" srcId="{439C4D8B-6B44-48F0-AFE1-574638EDABF0}" destId="{D63582CB-62AB-4079-A8EB-7BD8046C6CBE}" srcOrd="0" destOrd="0" presId="urn:microsoft.com/office/officeart/2005/8/layout/venn1"/>
    <dgm:cxn modelId="{1BFF20AC-E0EC-49C2-8773-AEDD200B888D}" srcId="{439C4D8B-6B44-48F0-AFE1-574638EDABF0}" destId="{D6FDE625-F944-486C-8F70-238AC90AB8F9}" srcOrd="0" destOrd="0" parTransId="{0B865D79-1C8D-4C80-8C89-D7375D08245D}" sibTransId="{786A4378-CC99-4676-80D0-82D6FCA009B4}"/>
    <dgm:cxn modelId="{815C2894-7791-4D01-8DAC-19157CB420D8}" type="presParOf" srcId="{D63582CB-62AB-4079-A8EB-7BD8046C6CBE}" destId="{A27A7DF9-AA50-4F10-B51B-20C1933BC5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0" y="0"/>
          <a:ext cx="1294646" cy="129464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Близость ёмких рынков сбыта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9597" y="189597"/>
        <a:ext cx="915452" cy="91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112521" y="0"/>
          <a:ext cx="1294646" cy="129464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Благоприятные условия для развития предпринимательства</a:t>
          </a:r>
          <a:endParaRPr lang="ru-RU" sz="10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02118" y="189597"/>
        <a:ext cx="915452" cy="915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190122" y="0"/>
          <a:ext cx="1294646" cy="129464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Наличие квалифицированных трудовых ресурсов</a:t>
          </a:r>
          <a:endParaRPr lang="ru-RU" sz="10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79719" y="189597"/>
        <a:ext cx="915452" cy="915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380244" y="0"/>
          <a:ext cx="1294646" cy="129464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Богатые рекреационные ресурсы</a:t>
          </a:r>
          <a:endParaRPr lang="ru-RU" sz="10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69841" y="189597"/>
        <a:ext cx="915452" cy="915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0" y="0"/>
          <a:ext cx="1294646" cy="129464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Значительное количество свободных земель различных категорий</a:t>
          </a:r>
          <a:endParaRPr lang="ru-RU" sz="10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9597" y="189597"/>
        <a:ext cx="915452" cy="915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0" y="0"/>
          <a:ext cx="1294645" cy="1294645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Историко-культурный потенциал</a:t>
          </a:r>
          <a:endParaRPr lang="ru-RU" sz="10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9596" y="189596"/>
        <a:ext cx="915453" cy="9154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283971" y="0"/>
          <a:ext cx="1294646" cy="129464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Природный потенциал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(красивая природа, благоприятный климат)</a:t>
          </a:r>
          <a:endParaRPr lang="ru-RU" sz="10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73568" y="189597"/>
        <a:ext cx="915452" cy="915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7DF9-AA50-4F10-B51B-20C1933BC5D8}">
      <dsp:nvSpPr>
        <dsp:cNvPr id="0" name=""/>
        <dsp:cNvSpPr/>
      </dsp:nvSpPr>
      <dsp:spPr>
        <a:xfrm>
          <a:off x="279258" y="0"/>
          <a:ext cx="1294646" cy="129464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68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Выгодное географическое положение</a:t>
          </a:r>
          <a:endParaRPr lang="ru-RU" sz="1000" b="1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68855" y="189597"/>
        <a:ext cx="915452" cy="91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A19CB8-1CFC-4615-8648-27BDF0B439F0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AA0579-5A09-4FBB-AFDE-749676514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271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FFA98B-5B25-45B3-AA2A-F59628378BC2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42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F757-DDC8-4D2D-A240-95FA665E9AC9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E82CD-E58E-49CC-ACB9-73A5375AC6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70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A3AA-A94D-4505-AF35-842CDA97976D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A11E8-04F3-4197-839E-9409B6442C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45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82FD-6366-4972-8D83-7DD20950BD6E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6F502-0B42-44B6-8F5E-18F262D687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42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DF72-0238-4E63-8633-009A062742E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C41AE-A3C0-49E0-9ECD-785036A9FA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5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10AD-C7CE-440F-BFC5-FC6934276651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07155-2753-43FB-B115-D81B80EBF9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4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28DA-DFCB-4769-A95F-40144DAD3B39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B865-CBAE-4570-B898-819349F42E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09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8564-3CDA-4FF3-BF21-FA36AFB8D960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515FC-4936-464F-817D-110052FD3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592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1A91-7EAF-4390-B281-3D839BE7EC1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F5B16-6FA4-4B24-AE95-198ED94C63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15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D094-7F1A-41C2-86CD-710F412775C6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B765-C2DF-4EEC-9ABD-76878EDA9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6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C83D-4BEF-423C-80D4-1366B762B368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27115-4451-484D-877F-01DEAB7AA7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5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9D41-1986-4940-89BE-F03CE0F06407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3DBE-C2F7-4BA0-90C4-3F720C0C8D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50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C80C3-0ABF-4957-8AA7-80E99534B1F8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1AAB36-8A75-4C98-996A-36D10CBFF1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9" Type="http://schemas.microsoft.com/office/2007/relationships/diagramDrawing" Target="../diagrams/drawing7.xml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42" Type="http://schemas.openxmlformats.org/officeDocument/2006/relationships/diagramQuickStyle" Target="../diagrams/quickStyle8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41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37" Type="http://schemas.openxmlformats.org/officeDocument/2006/relationships/diagramQuickStyle" Target="../diagrams/quickStyle7.xml"/><Relationship Id="rId40" Type="http://schemas.openxmlformats.org/officeDocument/2006/relationships/diagramData" Target="../diagrams/data8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36" Type="http://schemas.openxmlformats.org/officeDocument/2006/relationships/diagramLayout" Target="../diagrams/layout7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4" Type="http://schemas.microsoft.com/office/2007/relationships/diagramDrawing" Target="../diagrams/drawing8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35" Type="http://schemas.openxmlformats.org/officeDocument/2006/relationships/diagramData" Target="../diagrams/data7.xml"/><Relationship Id="rId43" Type="http://schemas.openxmlformats.org/officeDocument/2006/relationships/diagramColors" Target="../diagrams/colors8.xml"/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38" Type="http://schemas.openxmlformats.org/officeDocument/2006/relationships/diagramColors" Target="../diagrams/colors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81" b="29967"/>
          <a:stretch/>
        </p:blipFill>
        <p:spPr bwMode="auto">
          <a:xfrm>
            <a:off x="54414" y="1200150"/>
            <a:ext cx="9823011" cy="3967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163513"/>
            <a:ext cx="8477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75" y="4314825"/>
            <a:ext cx="6981825" cy="2057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/>
              <a:t>Южа</a:t>
            </a:r>
          </a:p>
          <a:p>
            <a:pPr algn="ctr">
              <a:defRPr/>
            </a:pPr>
            <a:r>
              <a:rPr lang="ru-RU" sz="3200" dirty="0"/>
              <a:t>территория опережающего </a:t>
            </a:r>
          </a:p>
          <a:p>
            <a:pPr algn="ctr">
              <a:defRPr/>
            </a:pPr>
            <a:r>
              <a:rPr lang="ru-RU" sz="3200" dirty="0"/>
              <a:t>социально-экономического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2"/>
            <a:ext cx="9906000" cy="7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89063" y="136525"/>
            <a:ext cx="6451600" cy="523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222A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Общая информация и преимущества</a:t>
            </a:r>
          </a:p>
        </p:txBody>
      </p:sp>
      <p:pic>
        <p:nvPicPr>
          <p:cNvPr id="307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517650"/>
            <a:ext cx="75199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9763" y="5868988"/>
            <a:ext cx="9083675" cy="841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Расстояние до крупных областных центров:</a:t>
            </a: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г. Москва - 320км., г. Владимир - 135км., г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Ярославль-210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км., г. Нижний Новгород- 127 км., г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Иваново-95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км.   Расстояние до ближайшей ж/д станции: г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Шуя-63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км., г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Ковров-70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км.</a:t>
            </a:r>
          </a:p>
        </p:txBody>
      </p:sp>
      <p:sp>
        <p:nvSpPr>
          <p:cNvPr id="3078" name="Прямоугольник 17"/>
          <p:cNvSpPr>
            <a:spLocks noChangeArrowheads="1"/>
          </p:cNvSpPr>
          <p:nvPr/>
        </p:nvSpPr>
        <p:spPr bwMode="auto">
          <a:xfrm>
            <a:off x="271463" y="801688"/>
            <a:ext cx="94519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69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69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69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6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6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6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6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6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6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В Ивановской области на основании постановления Правительства РФ от 14.12.2018 № 1522 создана территория опережающего развития «Южа» в целях для повышения инвестиционной привлекательности моногорода Южа и создания комфортных условий   для жизнедеятельности населения, в том числе  новых рабочих мест.</a:t>
            </a:r>
            <a:endParaRPr lang="ru-RU" altLang="ru-RU" sz="130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5"/>
            <a:ext cx="9906000" cy="7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33425" y="192088"/>
            <a:ext cx="7486650" cy="4000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222A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Основные конкурентные преимущества ТОСЭ «Южа»</a:t>
            </a:r>
            <a:endParaRPr lang="ru-RU" altLang="ru-RU" sz="2000">
              <a:solidFill>
                <a:srgbClr val="222A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1" y="848192"/>
            <a:ext cx="9682339" cy="586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522413"/>
            <a:ext cx="4332288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5495453" y="4653989"/>
          <a:ext cx="1674891" cy="129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830610" y="2711183"/>
          <a:ext cx="1674891" cy="129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1520705" y="4203149"/>
          <a:ext cx="1674891" cy="129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3121221" y="4679867"/>
          <a:ext cx="1674891" cy="129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6840604" y="1003461"/>
          <a:ext cx="1674891" cy="129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7602786" y="2340247"/>
          <a:ext cx="1541031" cy="129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6840604" y="3853097"/>
          <a:ext cx="1674891" cy="129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226853" y="1157673"/>
          <a:ext cx="1674891" cy="129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5"/>
            <a:ext cx="9906000" cy="7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03350" y="104775"/>
            <a:ext cx="6048375" cy="523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222A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ТАРИФЫ</a:t>
            </a:r>
            <a:r>
              <a:rPr lang="ru-RU" altLang="ru-RU">
                <a:solidFill>
                  <a:srgbClr val="222A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ru-RU" altLang="ru-RU" i="1">
                <a:solidFill>
                  <a:srgbClr val="222A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 ресурсоснабжение</a:t>
            </a:r>
            <a:endParaRPr lang="ru-RU" altLang="ru-RU">
              <a:solidFill>
                <a:srgbClr val="222A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7" y="986942"/>
            <a:ext cx="9696871" cy="56036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0" name="Стрелка влево 9"/>
          <p:cNvSpPr/>
          <p:nvPr/>
        </p:nvSpPr>
        <p:spPr>
          <a:xfrm>
            <a:off x="1590675" y="1374775"/>
            <a:ext cx="7259638" cy="1609725"/>
          </a:xfrm>
          <a:prstGeom prst="leftArrow">
            <a:avLst>
              <a:gd name="adj1" fmla="val 98920"/>
              <a:gd name="adj2" fmla="val 54750"/>
            </a:avLst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Газ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Оптовые цены (без НДС): от 4462 до 4747 руб. /1000м</a:t>
            </a:r>
            <a:r>
              <a:rPr lang="ru-RU" altLang="ru-RU" sz="1000" b="1" baseline="30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Снабженческо-бытовые услуги ООО «Газпром Межрегионгаз Иваново» в зависимости от объёма потребления (без НДС): от 179,81 до 232,44 руб. /1000м</a:t>
            </a:r>
            <a:r>
              <a:rPr lang="ru-RU" altLang="ru-RU" sz="1000" b="1" baseline="30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Услуги по транспортировки газа по сетям ОАО «Газораспределение Иваново» в зависимости от объёма потребления (без НДС): от 277,28 до 888,31 руб. /1000м</a:t>
            </a:r>
            <a:r>
              <a:rPr lang="ru-RU" altLang="ru-RU" sz="1000" b="1" baseline="30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Спецнадбавка (без НДС):  89,01 руб. /1000м</a:t>
            </a:r>
            <a:r>
              <a:rPr lang="ru-RU" altLang="ru-RU" sz="1000" b="1" baseline="30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endParaRPr lang="ru-RU" altLang="ru-RU" sz="1000" b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1590675" y="3201988"/>
            <a:ext cx="7259638" cy="1293812"/>
          </a:xfrm>
          <a:prstGeom prst="leftArrow">
            <a:avLst>
              <a:gd name="adj1" fmla="val 99866"/>
              <a:gd name="adj2" fmla="val 69140"/>
            </a:avLst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Водоснабжение и водоотведение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Питьевая вода (без НДС) -53,09 руб. /м3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Водоотведение (без НДС) -55,82 руб. /м3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1590675" y="4811713"/>
            <a:ext cx="7259638" cy="1200150"/>
          </a:xfrm>
          <a:prstGeom prst="leftArrow">
            <a:avLst>
              <a:gd name="adj1" fmla="val 98002"/>
              <a:gd name="adj2" fmla="val 66891"/>
            </a:avLst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Тепловая энергия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Средний экономически обоснованный тариф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(без НДС) -2538,56 руб./Гкал. </a:t>
            </a:r>
          </a:p>
        </p:txBody>
      </p:sp>
      <p:grpSp>
        <p:nvGrpSpPr>
          <p:cNvPr id="5128" name="Группа 14"/>
          <p:cNvGrpSpPr>
            <a:grpSpLocks/>
          </p:cNvGrpSpPr>
          <p:nvPr/>
        </p:nvGrpSpPr>
        <p:grpSpPr bwMode="auto">
          <a:xfrm>
            <a:off x="1208088" y="1531938"/>
            <a:ext cx="1295400" cy="1295400"/>
            <a:chOff x="279258" y="0"/>
            <a:chExt cx="1294645" cy="1294645"/>
          </a:xfrm>
        </p:grpSpPr>
        <p:sp>
          <p:nvSpPr>
            <p:cNvPr id="16" name="Овал 15"/>
            <p:cNvSpPr/>
            <p:nvPr/>
          </p:nvSpPr>
          <p:spPr>
            <a:xfrm>
              <a:off x="279258" y="0"/>
              <a:ext cx="1294645" cy="1294645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 val="68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69647" y="190389"/>
              <a:ext cx="913867" cy="91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512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695450"/>
            <a:ext cx="5778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Группа 17"/>
          <p:cNvGrpSpPr>
            <a:grpSpLocks/>
          </p:cNvGrpSpPr>
          <p:nvPr/>
        </p:nvGrpSpPr>
        <p:grpSpPr bwMode="auto">
          <a:xfrm>
            <a:off x="1208088" y="3201988"/>
            <a:ext cx="1295400" cy="1293812"/>
            <a:chOff x="279258" y="0"/>
            <a:chExt cx="1294645" cy="1294645"/>
          </a:xfrm>
        </p:grpSpPr>
        <p:sp>
          <p:nvSpPr>
            <p:cNvPr id="19" name="Овал 18"/>
            <p:cNvSpPr/>
            <p:nvPr/>
          </p:nvSpPr>
          <p:spPr>
            <a:xfrm>
              <a:off x="279258" y="0"/>
              <a:ext cx="1294645" cy="1294645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 val="68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469647" y="189034"/>
              <a:ext cx="913867" cy="91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513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484563"/>
            <a:ext cx="4873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Группа 20"/>
          <p:cNvGrpSpPr>
            <a:grpSpLocks/>
          </p:cNvGrpSpPr>
          <p:nvPr/>
        </p:nvGrpSpPr>
        <p:grpSpPr bwMode="auto">
          <a:xfrm>
            <a:off x="1231900" y="4789488"/>
            <a:ext cx="1295400" cy="1293812"/>
            <a:chOff x="279258" y="0"/>
            <a:chExt cx="1294645" cy="1294645"/>
          </a:xfrm>
        </p:grpSpPr>
        <p:sp>
          <p:nvSpPr>
            <p:cNvPr id="22" name="Овал 21"/>
            <p:cNvSpPr/>
            <p:nvPr/>
          </p:nvSpPr>
          <p:spPr>
            <a:xfrm>
              <a:off x="279258" y="0"/>
              <a:ext cx="1294645" cy="1294645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 val="68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469647" y="189034"/>
              <a:ext cx="913867" cy="91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5133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892675"/>
            <a:ext cx="8858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5"/>
            <a:ext cx="9906000" cy="7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63575" y="104775"/>
            <a:ext cx="7799388" cy="523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222A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Льготное налогообложение для резидентов</a:t>
            </a:r>
            <a:endParaRPr lang="ru-RU" altLang="ru-RU">
              <a:solidFill>
                <a:srgbClr val="222A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3" y="1063625"/>
            <a:ext cx="2795587" cy="455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Налог на прибыль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87663" y="1063625"/>
            <a:ext cx="1131887" cy="455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Налог на землю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8763" y="1063625"/>
            <a:ext cx="1238250" cy="455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Налог на имущество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67338" y="1063625"/>
            <a:ext cx="4454525" cy="455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Страховые взносы в государственные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фонды РФ: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3" y="2597150"/>
            <a:ext cx="527050" cy="30210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17%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обычная ставка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6738" y="4546600"/>
            <a:ext cx="525462" cy="10715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первые 5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92200" y="3132138"/>
            <a:ext cx="615950" cy="24860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/>
              <a:t>следующие 5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14575" y="5189538"/>
            <a:ext cx="523875" cy="417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первые 5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0700" y="4773613"/>
            <a:ext cx="523875" cy="8334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bg1"/>
                </a:solidFill>
              </a:rPr>
              <a:t>обычная ставка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4200525"/>
            <a:ext cx="1030288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2650" y="2786063"/>
            <a:ext cx="1030288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87563" y="4760913"/>
            <a:ext cx="10287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</a:rPr>
              <a:t>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3" y="5627688"/>
            <a:ext cx="1519237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tx1"/>
                </a:solidFill>
              </a:rPr>
              <a:t>в областной бюджет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77963" y="5624513"/>
            <a:ext cx="1665287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tx1"/>
                </a:solidFill>
              </a:rPr>
              <a:t>в федеральный бюджет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81313" y="5084763"/>
            <a:ext cx="603250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1,5%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bg1"/>
                </a:solidFill>
              </a:rPr>
              <a:t>обычная ставка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7263" y="5294313"/>
            <a:ext cx="522287" cy="3159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10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49613" y="4873625"/>
            <a:ext cx="10287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78288" y="5067300"/>
            <a:ext cx="603250" cy="5476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2,2%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bg1"/>
                </a:solidFill>
              </a:rPr>
              <a:t>обычная ставка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81538" y="5294313"/>
            <a:ext cx="625475" cy="3159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10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75275" y="1992313"/>
            <a:ext cx="527050" cy="36083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30%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обычная ставка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02325" y="3946525"/>
            <a:ext cx="498475" cy="16541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7,6%</a:t>
            </a:r>
            <a:r>
              <a:rPr lang="ru-RU" sz="700" dirty="0"/>
              <a:t>10 лет</a:t>
            </a:r>
            <a:r>
              <a:rPr lang="ru-RU" sz="1000" dirty="0"/>
              <a:t>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19750" y="3632200"/>
            <a:ext cx="1030288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596063" y="2309813"/>
            <a:ext cx="517525" cy="33083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22%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обычная ставка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126288" y="4344988"/>
            <a:ext cx="482600" cy="12652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6%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10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686675" y="4865688"/>
            <a:ext cx="527050" cy="7350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2,9%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обычная ставка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88400" y="2292350"/>
            <a:ext cx="525463" cy="33083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обычная ставка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848475" y="4051300"/>
            <a:ext cx="10287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223250" y="5059363"/>
            <a:ext cx="482600" cy="5429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1,5%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10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323388" y="5260975"/>
            <a:ext cx="484187" cy="339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10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534150" y="5610225"/>
            <a:ext cx="1103313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tx1"/>
                </a:solidFill>
              </a:rPr>
              <a:t>Пенсионный фонд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73988" y="5734050"/>
            <a:ext cx="931862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tx1"/>
                </a:solidFill>
              </a:rPr>
              <a:t>Фонд  социального страхования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839200" y="5607050"/>
            <a:ext cx="931863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tx1"/>
                </a:solidFill>
              </a:rPr>
              <a:t>Фонд  ОМС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950200" y="4743450"/>
            <a:ext cx="10287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050338" y="4892675"/>
            <a:ext cx="1030287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0,1%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2625" y="4865688"/>
            <a:ext cx="1028700" cy="40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ТОСЭР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6183" name="TextBox 3"/>
          <p:cNvSpPr txBox="1">
            <a:spLocks noChangeArrowheads="1"/>
          </p:cNvSpPr>
          <p:nvPr/>
        </p:nvSpPr>
        <p:spPr bwMode="auto">
          <a:xfrm>
            <a:off x="34925" y="6496050"/>
            <a:ext cx="651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/>
              <a:t>* </a:t>
            </a:r>
            <a:r>
              <a:rPr lang="ru-RU" altLang="ru-RU" sz="1000">
                <a:solidFill>
                  <a:srgbClr val="002060"/>
                </a:solidFill>
              </a:rPr>
              <a:t>Применяются в отношении резидентов ТОСЭР, получивших этот статус в течение трех лет со дня создания ТОСЭР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5"/>
            <a:ext cx="9906000" cy="7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15963" y="176213"/>
            <a:ext cx="7323137" cy="46196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222A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Условия получения статуса резидента  ТОСЭР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5150" y="2430463"/>
            <a:ext cx="7007225" cy="10461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Регистрация и осуществление деятельности на территории ТОСЭР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150" y="1057275"/>
            <a:ext cx="6980238" cy="10461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Соответствие перечню ОКВЭД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35150" y="3819525"/>
            <a:ext cx="7007225" cy="10461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Объем капитальных вложений в течение первого года после получения статуса резидента – не менее 2,5 млн.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60550" y="5195888"/>
            <a:ext cx="6954838" cy="10461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Создание в течение первого года после получения статуса резидента не менее 10 рабочих мест</a:t>
            </a:r>
          </a:p>
        </p:txBody>
      </p:sp>
      <p:pic>
        <p:nvPicPr>
          <p:cNvPr id="717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57275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62200"/>
            <a:ext cx="12303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76650"/>
            <a:ext cx="12303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21263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5"/>
            <a:ext cx="9906000" cy="7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850900" y="173038"/>
            <a:ext cx="735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222A3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Перечень видов экономической деятельности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175" y="1042988"/>
            <a:ext cx="1128713" cy="5365750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01.1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01.2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01.3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01.4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01.50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01.63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02.30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13.95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14.19.32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16.2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21.20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31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32.50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55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56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74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</a:rPr>
              <a:t>93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B0F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8888" y="1014413"/>
            <a:ext cx="8421687" cy="550703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Выращивание однолетних культур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Выращивание многолетних культур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Выращивание рассады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Животноводство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Смешанное сельское 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Деятельность сельскохозяйственная после сбора урожая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Сбор и заготовка пищевых лесных ресурсов, не древесных лесных ресурсов и лекарственных растений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пищевых продуктов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нетканых текстильных материалов и изделий из них, кроме одежды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одежды из фетра, нетканых материалов, из текстильных материалов с пропиткой и покрытием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изделий из дерева, пробки, соломки и материалов для плетения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лекарственных препаратов и материалов, применяемых в медицинских целях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резиновых и пластмассовых изделий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металлургическое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мебели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Производство медицинских инструментов и оборудования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Деятельность по предоставлению мест для временного проживания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Деятельность по предоставлению продуктов питания и напитков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Деятельность профессиональная научная и техническая прочая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Деятельность в области спорта, отдыха и развлечений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5"/>
            <a:ext cx="9906000" cy="7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850900" y="173038"/>
            <a:ext cx="7351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222A3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Площадки для инвесторов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3" y="1038225"/>
            <a:ext cx="9631362" cy="562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4535488" y="5114925"/>
            <a:ext cx="37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endParaRPr lang="ru-RU" altLang="ru-RU" sz="18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0175" y="1338263"/>
            <a:ext cx="3138488" cy="4894262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Местонахождение земельного участка г. Южа, в районе </a:t>
            </a:r>
            <a:b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ул. Аэродромная.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Площадь: 120 га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2. Местонахождение земельного участка  г. Южа, в районе </a:t>
            </a:r>
            <a:b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ул. Арсеньевка.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Площадь: 2 га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3. Местонахождение двух земельных участков г. Южа, </a:t>
            </a:r>
            <a:b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в районе ул. Кирьянова.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Площадь: 5,4 га и 3,6 га.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4. Местонахождение земельного участка г. Южа, в районе </a:t>
            </a:r>
            <a:b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ул.3-ая Кирпичная.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Площадь: 1,3 га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5. Местонахождение земельного участка г. Южа, в районе </a:t>
            </a:r>
            <a:b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ул. Лермонтова (37:21:060103:36).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Площадь: 3,3 га.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1565275" y="2012950"/>
            <a:ext cx="37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2</a:t>
            </a:r>
            <a:endParaRPr lang="ru-RU" altLang="ru-RU" sz="18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5022850" y="2265363"/>
            <a:ext cx="371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endParaRPr lang="ru-RU" altLang="ru-RU" sz="18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5751513" y="3006725"/>
            <a:ext cx="369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4</a:t>
            </a:r>
            <a:endParaRPr lang="ru-RU" altLang="ru-RU" sz="18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4081463" y="3094038"/>
            <a:ext cx="37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5</a:t>
            </a:r>
            <a:endParaRPr lang="ru-RU" altLang="ru-RU" sz="18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989" y="56077"/>
            <a:ext cx="9823011" cy="68019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7" descr="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5900"/>
            <a:ext cx="8477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01600" y="339725"/>
            <a:ext cx="9904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i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Контакты:</a:t>
            </a:r>
            <a:endParaRPr lang="ru-RU" altLang="ru-RU" sz="3800" i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024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15900"/>
            <a:ext cx="13350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7463" y="2027238"/>
            <a:ext cx="4873625" cy="113030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Баранов Андрей Александрович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глава </a:t>
            </a:r>
            <a:r>
              <a:rPr lang="ru-RU" sz="2000" dirty="0" err="1">
                <a:solidFill>
                  <a:schemeClr val="bg1"/>
                </a:solidFill>
              </a:rPr>
              <a:t>Южского</a:t>
            </a:r>
            <a:r>
              <a:rPr lang="ru-RU" sz="2000" dirty="0">
                <a:solidFill>
                  <a:schemeClr val="bg1"/>
                </a:solidFill>
              </a:rPr>
              <a:t> городского поселения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тел. 8 910 982 34 46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7463" y="3949700"/>
            <a:ext cx="4873625" cy="1831975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</a:rPr>
              <a:t>Еремина</a:t>
            </a:r>
            <a:r>
              <a:rPr lang="ru-RU" sz="2400" b="1" dirty="0">
                <a:solidFill>
                  <a:schemeClr val="bg1"/>
                </a:solidFill>
              </a:rPr>
              <a:t> Светлана Владимировна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начальник отдела экономического развития, торговли и сельского хозяйства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тел. 8 980 687 75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ru-RU" sz="2000" dirty="0">
                <a:solidFill>
                  <a:schemeClr val="bg1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</a:rPr>
              <a:t>mail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econom</a:t>
            </a:r>
            <a:r>
              <a:rPr lang="ru-RU" sz="2000" dirty="0">
                <a:solidFill>
                  <a:schemeClr val="bg1"/>
                </a:solidFill>
              </a:rPr>
              <a:t>@</a:t>
            </a:r>
            <a:r>
              <a:rPr lang="en-US" sz="2000" dirty="0" err="1">
                <a:solidFill>
                  <a:schemeClr val="bg1"/>
                </a:solidFill>
              </a:rPr>
              <a:t>yuzha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en-US" sz="2000" dirty="0" err="1">
                <a:solidFill>
                  <a:schemeClr val="bg1"/>
                </a:solidFill>
              </a:rPr>
              <a:t>ru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639</Words>
  <Application>Microsoft Office PowerPoint</Application>
  <PresentationFormat>Лист A4 (210x297 мм)</PresentationFormat>
  <Paragraphs>185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Arial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78</cp:revision>
  <dcterms:created xsi:type="dcterms:W3CDTF">2019-01-30T19:50:44Z</dcterms:created>
  <dcterms:modified xsi:type="dcterms:W3CDTF">2019-02-14T13:22:35Z</dcterms:modified>
</cp:coreProperties>
</file>