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B14A2-E873-4FD2-841F-2656479DE2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8D4A9-3B33-4A89-ADA3-1601E84D52F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 Black" pitchFamily="34" charset="0"/>
            </a:rPr>
            <a:t>обновление его содержания</a:t>
          </a:r>
          <a:endParaRPr lang="ru-RU" dirty="0"/>
        </a:p>
      </dgm:t>
    </dgm:pt>
    <dgm:pt modelId="{FCB1E4E3-4C8C-4BB2-AC26-749B3C022BF3}" type="parTrans" cxnId="{A7497355-1753-4D98-83EA-530FCD78324F}">
      <dgm:prSet/>
      <dgm:spPr/>
      <dgm:t>
        <a:bodyPr/>
        <a:lstStyle/>
        <a:p>
          <a:endParaRPr lang="ru-RU"/>
        </a:p>
      </dgm:t>
    </dgm:pt>
    <dgm:pt modelId="{E57AB1E2-D699-4345-B349-6746488BF396}" type="sibTrans" cxnId="{A7497355-1753-4D98-83EA-530FCD78324F}">
      <dgm:prSet/>
      <dgm:spPr/>
      <dgm:t>
        <a:bodyPr/>
        <a:lstStyle/>
        <a:p>
          <a:endParaRPr lang="ru-RU"/>
        </a:p>
      </dgm:t>
    </dgm:pt>
    <dgm:pt modelId="{E744D13F-2CCD-419D-97AE-168068BBBB9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 Black" pitchFamily="34" charset="0"/>
            </a:rPr>
            <a:t>подготовка соответствующих профессиональных кадров, их переподготовка и повышение квалификации</a:t>
          </a:r>
          <a:endParaRPr lang="ru-RU" dirty="0"/>
        </a:p>
      </dgm:t>
    </dgm:pt>
    <dgm:pt modelId="{C24B2B2E-65FB-4EFA-B9EF-84BFF68A7E6C}" type="parTrans" cxnId="{72C2CA35-31C6-4AFB-B4D2-E5215431FF6D}">
      <dgm:prSet/>
      <dgm:spPr/>
      <dgm:t>
        <a:bodyPr/>
        <a:lstStyle/>
        <a:p>
          <a:endParaRPr lang="ru-RU"/>
        </a:p>
      </dgm:t>
    </dgm:pt>
    <dgm:pt modelId="{C641645A-AB4F-44F4-AF94-281AFAB7630B}" type="sibTrans" cxnId="{72C2CA35-31C6-4AFB-B4D2-E5215431FF6D}">
      <dgm:prSet/>
      <dgm:spPr/>
      <dgm:t>
        <a:bodyPr/>
        <a:lstStyle/>
        <a:p>
          <a:endParaRPr lang="ru-RU"/>
        </a:p>
      </dgm:t>
    </dgm:pt>
    <dgm:pt modelId="{FDF7C743-A583-40E9-9141-003634319E0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 Black" pitchFamily="34" charset="0"/>
            </a:rPr>
            <a:t>создание наиболее эффективных механизмов управления этой сферой.</a:t>
          </a:r>
          <a:endParaRPr lang="ru-RU" dirty="0"/>
        </a:p>
      </dgm:t>
    </dgm:pt>
    <dgm:pt modelId="{09BC23AB-C345-4ED9-B110-52033E03FF9F}" type="parTrans" cxnId="{4715D05B-0C6E-4C49-AAE1-DBE3E2D3C726}">
      <dgm:prSet/>
      <dgm:spPr/>
      <dgm:t>
        <a:bodyPr/>
        <a:lstStyle/>
        <a:p>
          <a:endParaRPr lang="ru-RU"/>
        </a:p>
      </dgm:t>
    </dgm:pt>
    <dgm:pt modelId="{78E4070F-D6F4-4623-85FE-3DE8A53AECFA}" type="sibTrans" cxnId="{4715D05B-0C6E-4C49-AAE1-DBE3E2D3C726}">
      <dgm:prSet/>
      <dgm:spPr/>
      <dgm:t>
        <a:bodyPr/>
        <a:lstStyle/>
        <a:p>
          <a:endParaRPr lang="ru-RU"/>
        </a:p>
      </dgm:t>
    </dgm:pt>
    <dgm:pt modelId="{162F5836-3481-4E59-8982-34F7521C476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 Black" pitchFamily="34" charset="0"/>
            </a:rPr>
            <a:t>создание необходимой современной инфраструктуры</a:t>
          </a:r>
        </a:p>
      </dgm:t>
    </dgm:pt>
    <dgm:pt modelId="{79840B38-763E-4DAF-A2FB-131B89FF03A6}" type="parTrans" cxnId="{E025E11D-A923-4F02-9DDA-0BCCEECD0E12}">
      <dgm:prSet/>
      <dgm:spPr/>
      <dgm:t>
        <a:bodyPr/>
        <a:lstStyle/>
        <a:p>
          <a:endParaRPr lang="ru-RU"/>
        </a:p>
      </dgm:t>
    </dgm:pt>
    <dgm:pt modelId="{DB045CEB-217B-4CCD-A82B-E020ABBA77DC}" type="sibTrans" cxnId="{E025E11D-A923-4F02-9DDA-0BCCEECD0E12}">
      <dgm:prSet/>
      <dgm:spPr/>
      <dgm:t>
        <a:bodyPr/>
        <a:lstStyle/>
        <a:p>
          <a:endParaRPr lang="ru-RU"/>
        </a:p>
      </dgm:t>
    </dgm:pt>
    <dgm:pt modelId="{94493A50-7FDC-4D24-8CF2-3F50FE4A3011}" type="pres">
      <dgm:prSet presAssocID="{0AFB14A2-E873-4FD2-841F-2656479DE2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A9239-E581-4AB7-85A9-034E6328CF1E}" type="pres">
      <dgm:prSet presAssocID="{45E8D4A9-3B33-4A89-ADA3-1601E84D52F8}" presName="comp" presStyleCnt="0"/>
      <dgm:spPr/>
    </dgm:pt>
    <dgm:pt modelId="{2CA5BA79-5C55-4F3D-B75A-DB5AAE7BB4F4}" type="pres">
      <dgm:prSet presAssocID="{45E8D4A9-3B33-4A89-ADA3-1601E84D52F8}" presName="box" presStyleLbl="node1" presStyleIdx="0" presStyleCnt="4"/>
      <dgm:spPr/>
      <dgm:t>
        <a:bodyPr/>
        <a:lstStyle/>
        <a:p>
          <a:endParaRPr lang="ru-RU"/>
        </a:p>
      </dgm:t>
    </dgm:pt>
    <dgm:pt modelId="{04C78906-4EFE-4DC4-9E51-8F997E0B06A9}" type="pres">
      <dgm:prSet presAssocID="{45E8D4A9-3B33-4A89-ADA3-1601E84D52F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39C8B9-7554-4E84-96BF-235EED9C6929}" type="pres">
      <dgm:prSet presAssocID="{45E8D4A9-3B33-4A89-ADA3-1601E84D52F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CEF4B-A3B3-4465-A08F-8FDD85BFEBCF}" type="pres">
      <dgm:prSet presAssocID="{E57AB1E2-D699-4345-B349-6746488BF396}" presName="spacer" presStyleCnt="0"/>
      <dgm:spPr/>
    </dgm:pt>
    <dgm:pt modelId="{FFFE1C72-97C4-481E-9EDA-F4375FA7797A}" type="pres">
      <dgm:prSet presAssocID="{162F5836-3481-4E59-8982-34F7521C4766}" presName="comp" presStyleCnt="0"/>
      <dgm:spPr/>
    </dgm:pt>
    <dgm:pt modelId="{E45E9125-7F80-45C0-84FF-51077CD67D30}" type="pres">
      <dgm:prSet presAssocID="{162F5836-3481-4E59-8982-34F7521C4766}" presName="box" presStyleLbl="node1" presStyleIdx="1" presStyleCnt="4"/>
      <dgm:spPr/>
      <dgm:t>
        <a:bodyPr/>
        <a:lstStyle/>
        <a:p>
          <a:endParaRPr lang="ru-RU"/>
        </a:p>
      </dgm:t>
    </dgm:pt>
    <dgm:pt modelId="{2EBAE78A-D8A3-46A6-9460-6F97067E3721}" type="pres">
      <dgm:prSet presAssocID="{162F5836-3481-4E59-8982-34F7521C4766}" presName="img" presStyleLbl="fgImgPlace1" presStyleIdx="1" presStyleCnt="4" custLinFactNeighborX="-1388" custLinFactNeighborY="74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1F92F7-BDD2-408B-AD92-2A7C2A63779A}" type="pres">
      <dgm:prSet presAssocID="{162F5836-3481-4E59-8982-34F7521C476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086A-62C1-4CF2-8E4A-A19BEA91E380}" type="pres">
      <dgm:prSet presAssocID="{DB045CEB-217B-4CCD-A82B-E020ABBA77DC}" presName="spacer" presStyleCnt="0"/>
      <dgm:spPr/>
    </dgm:pt>
    <dgm:pt modelId="{37B0354A-B8AA-49A7-A8E7-03413740052B}" type="pres">
      <dgm:prSet presAssocID="{E744D13F-2CCD-419D-97AE-168068BBBB98}" presName="comp" presStyleCnt="0"/>
      <dgm:spPr/>
    </dgm:pt>
    <dgm:pt modelId="{0D42072E-9BD6-4A73-B542-ABBD1368B873}" type="pres">
      <dgm:prSet presAssocID="{E744D13F-2CCD-419D-97AE-168068BBBB98}" presName="box" presStyleLbl="node1" presStyleIdx="2" presStyleCnt="4"/>
      <dgm:spPr/>
      <dgm:t>
        <a:bodyPr/>
        <a:lstStyle/>
        <a:p>
          <a:endParaRPr lang="ru-RU"/>
        </a:p>
      </dgm:t>
    </dgm:pt>
    <dgm:pt modelId="{9E3AF77F-E2D2-4273-9690-E973C6095146}" type="pres">
      <dgm:prSet presAssocID="{E744D13F-2CCD-419D-97AE-168068BBBB98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67DD0B-C105-4FE5-B8E3-67D3E64619FA}" type="pres">
      <dgm:prSet presAssocID="{E744D13F-2CCD-419D-97AE-168068BBBB9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E1434-B7EE-4146-B42B-84D6D78B8861}" type="pres">
      <dgm:prSet presAssocID="{C641645A-AB4F-44F4-AF94-281AFAB7630B}" presName="spacer" presStyleCnt="0"/>
      <dgm:spPr/>
    </dgm:pt>
    <dgm:pt modelId="{D2F2C1D3-1136-417A-A22E-49DC3A712763}" type="pres">
      <dgm:prSet presAssocID="{FDF7C743-A583-40E9-9141-003634319E0A}" presName="comp" presStyleCnt="0"/>
      <dgm:spPr/>
    </dgm:pt>
    <dgm:pt modelId="{CC27BF19-2694-48D9-B952-D9FA67D879C8}" type="pres">
      <dgm:prSet presAssocID="{FDF7C743-A583-40E9-9141-003634319E0A}" presName="box" presStyleLbl="node1" presStyleIdx="3" presStyleCnt="4"/>
      <dgm:spPr/>
      <dgm:t>
        <a:bodyPr/>
        <a:lstStyle/>
        <a:p>
          <a:endParaRPr lang="ru-RU"/>
        </a:p>
      </dgm:t>
    </dgm:pt>
    <dgm:pt modelId="{A5E320B5-66BF-4466-A93B-DB703402EDA7}" type="pres">
      <dgm:prSet presAssocID="{FDF7C743-A583-40E9-9141-003634319E0A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F10025-C37F-4260-9BDA-4F07E7449FDB}" type="pres">
      <dgm:prSet presAssocID="{FDF7C743-A583-40E9-9141-003634319E0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6391C-CFA9-48FB-A4A6-F4292E7AB115}" type="presOf" srcId="{E744D13F-2CCD-419D-97AE-168068BBBB98}" destId="{1567DD0B-C105-4FE5-B8E3-67D3E64619FA}" srcOrd="1" destOrd="0" presId="urn:microsoft.com/office/officeart/2005/8/layout/vList4"/>
    <dgm:cxn modelId="{6DFDAFF2-DC5A-497E-8DE0-45E736BEF7D4}" type="presOf" srcId="{162F5836-3481-4E59-8982-34F7521C4766}" destId="{E45E9125-7F80-45C0-84FF-51077CD67D30}" srcOrd="0" destOrd="0" presId="urn:microsoft.com/office/officeart/2005/8/layout/vList4"/>
    <dgm:cxn modelId="{72C2CA35-31C6-4AFB-B4D2-E5215431FF6D}" srcId="{0AFB14A2-E873-4FD2-841F-2656479DE297}" destId="{E744D13F-2CCD-419D-97AE-168068BBBB98}" srcOrd="2" destOrd="0" parTransId="{C24B2B2E-65FB-4EFA-B9EF-84BFF68A7E6C}" sibTransId="{C641645A-AB4F-44F4-AF94-281AFAB7630B}"/>
    <dgm:cxn modelId="{E025E11D-A923-4F02-9DDA-0BCCEECD0E12}" srcId="{0AFB14A2-E873-4FD2-841F-2656479DE297}" destId="{162F5836-3481-4E59-8982-34F7521C4766}" srcOrd="1" destOrd="0" parTransId="{79840B38-763E-4DAF-A2FB-131B89FF03A6}" sibTransId="{DB045CEB-217B-4CCD-A82B-E020ABBA77DC}"/>
    <dgm:cxn modelId="{A7497355-1753-4D98-83EA-530FCD78324F}" srcId="{0AFB14A2-E873-4FD2-841F-2656479DE297}" destId="{45E8D4A9-3B33-4A89-ADA3-1601E84D52F8}" srcOrd="0" destOrd="0" parTransId="{FCB1E4E3-4C8C-4BB2-AC26-749B3C022BF3}" sibTransId="{E57AB1E2-D699-4345-B349-6746488BF396}"/>
    <dgm:cxn modelId="{A6166B79-4F3D-4A43-AD38-2D28B9AD0C1D}" type="presOf" srcId="{45E8D4A9-3B33-4A89-ADA3-1601E84D52F8}" destId="{BA39C8B9-7554-4E84-96BF-235EED9C6929}" srcOrd="1" destOrd="0" presId="urn:microsoft.com/office/officeart/2005/8/layout/vList4"/>
    <dgm:cxn modelId="{A27A443A-F674-471B-A6EC-1CDE7245D29C}" type="presOf" srcId="{162F5836-3481-4E59-8982-34F7521C4766}" destId="{F11F92F7-BDD2-408B-AD92-2A7C2A63779A}" srcOrd="1" destOrd="0" presId="urn:microsoft.com/office/officeart/2005/8/layout/vList4"/>
    <dgm:cxn modelId="{56723EF8-D634-461C-AAF9-173914198F87}" type="presOf" srcId="{FDF7C743-A583-40E9-9141-003634319E0A}" destId="{3DF10025-C37F-4260-9BDA-4F07E7449FDB}" srcOrd="1" destOrd="0" presId="urn:microsoft.com/office/officeart/2005/8/layout/vList4"/>
    <dgm:cxn modelId="{DE092345-DEDA-4BCE-9A8A-E4921AD55B14}" type="presOf" srcId="{45E8D4A9-3B33-4A89-ADA3-1601E84D52F8}" destId="{2CA5BA79-5C55-4F3D-B75A-DB5AAE7BB4F4}" srcOrd="0" destOrd="0" presId="urn:microsoft.com/office/officeart/2005/8/layout/vList4"/>
    <dgm:cxn modelId="{20008A45-7F58-4A52-BD0E-5B74ABCFFB75}" type="presOf" srcId="{FDF7C743-A583-40E9-9141-003634319E0A}" destId="{CC27BF19-2694-48D9-B952-D9FA67D879C8}" srcOrd="0" destOrd="0" presId="urn:microsoft.com/office/officeart/2005/8/layout/vList4"/>
    <dgm:cxn modelId="{CF1A8108-2F65-4AF8-A866-5D3A0CCADBD7}" type="presOf" srcId="{0AFB14A2-E873-4FD2-841F-2656479DE297}" destId="{94493A50-7FDC-4D24-8CF2-3F50FE4A3011}" srcOrd="0" destOrd="0" presId="urn:microsoft.com/office/officeart/2005/8/layout/vList4"/>
    <dgm:cxn modelId="{4715D05B-0C6E-4C49-AAE1-DBE3E2D3C726}" srcId="{0AFB14A2-E873-4FD2-841F-2656479DE297}" destId="{FDF7C743-A583-40E9-9141-003634319E0A}" srcOrd="3" destOrd="0" parTransId="{09BC23AB-C345-4ED9-B110-52033E03FF9F}" sibTransId="{78E4070F-D6F4-4623-85FE-3DE8A53AECFA}"/>
    <dgm:cxn modelId="{D2CFDD32-4CA7-4F27-8D52-97795B017C22}" type="presOf" srcId="{E744D13F-2CCD-419D-97AE-168068BBBB98}" destId="{0D42072E-9BD6-4A73-B542-ABBD1368B873}" srcOrd="0" destOrd="0" presId="urn:microsoft.com/office/officeart/2005/8/layout/vList4"/>
    <dgm:cxn modelId="{DC76773D-4104-45A6-9FBC-594729569171}" type="presParOf" srcId="{94493A50-7FDC-4D24-8CF2-3F50FE4A3011}" destId="{2E3A9239-E581-4AB7-85A9-034E6328CF1E}" srcOrd="0" destOrd="0" presId="urn:microsoft.com/office/officeart/2005/8/layout/vList4"/>
    <dgm:cxn modelId="{E093739E-C60A-4528-89FF-A765E838D087}" type="presParOf" srcId="{2E3A9239-E581-4AB7-85A9-034E6328CF1E}" destId="{2CA5BA79-5C55-4F3D-B75A-DB5AAE7BB4F4}" srcOrd="0" destOrd="0" presId="urn:microsoft.com/office/officeart/2005/8/layout/vList4"/>
    <dgm:cxn modelId="{77088630-6E1B-42F2-B061-3950C87BE9C9}" type="presParOf" srcId="{2E3A9239-E581-4AB7-85A9-034E6328CF1E}" destId="{04C78906-4EFE-4DC4-9E51-8F997E0B06A9}" srcOrd="1" destOrd="0" presId="urn:microsoft.com/office/officeart/2005/8/layout/vList4"/>
    <dgm:cxn modelId="{31C8D4BF-7398-41CC-A799-24062CA40AF1}" type="presParOf" srcId="{2E3A9239-E581-4AB7-85A9-034E6328CF1E}" destId="{BA39C8B9-7554-4E84-96BF-235EED9C6929}" srcOrd="2" destOrd="0" presId="urn:microsoft.com/office/officeart/2005/8/layout/vList4"/>
    <dgm:cxn modelId="{F5C94F24-208F-4726-BB29-228809A5EDF6}" type="presParOf" srcId="{94493A50-7FDC-4D24-8CF2-3F50FE4A3011}" destId="{2FFCEF4B-A3B3-4465-A08F-8FDD85BFEBCF}" srcOrd="1" destOrd="0" presId="urn:microsoft.com/office/officeart/2005/8/layout/vList4"/>
    <dgm:cxn modelId="{EC6DA69C-D220-4644-B91F-8F4ED9CD93A4}" type="presParOf" srcId="{94493A50-7FDC-4D24-8CF2-3F50FE4A3011}" destId="{FFFE1C72-97C4-481E-9EDA-F4375FA7797A}" srcOrd="2" destOrd="0" presId="urn:microsoft.com/office/officeart/2005/8/layout/vList4"/>
    <dgm:cxn modelId="{017A2120-B644-4404-AB79-5B21C5E30DDF}" type="presParOf" srcId="{FFFE1C72-97C4-481E-9EDA-F4375FA7797A}" destId="{E45E9125-7F80-45C0-84FF-51077CD67D30}" srcOrd="0" destOrd="0" presId="urn:microsoft.com/office/officeart/2005/8/layout/vList4"/>
    <dgm:cxn modelId="{7D147954-C11B-405A-BEC8-B76FCD855DFA}" type="presParOf" srcId="{FFFE1C72-97C4-481E-9EDA-F4375FA7797A}" destId="{2EBAE78A-D8A3-46A6-9460-6F97067E3721}" srcOrd="1" destOrd="0" presId="urn:microsoft.com/office/officeart/2005/8/layout/vList4"/>
    <dgm:cxn modelId="{E019DB01-F9F0-432C-B2F1-0DD434624592}" type="presParOf" srcId="{FFFE1C72-97C4-481E-9EDA-F4375FA7797A}" destId="{F11F92F7-BDD2-408B-AD92-2A7C2A63779A}" srcOrd="2" destOrd="0" presId="urn:microsoft.com/office/officeart/2005/8/layout/vList4"/>
    <dgm:cxn modelId="{71217F24-36B0-4783-9DDF-49E3A9B8D503}" type="presParOf" srcId="{94493A50-7FDC-4D24-8CF2-3F50FE4A3011}" destId="{A2C0086A-62C1-4CF2-8E4A-A19BEA91E380}" srcOrd="3" destOrd="0" presId="urn:microsoft.com/office/officeart/2005/8/layout/vList4"/>
    <dgm:cxn modelId="{86293719-2933-4243-AE1E-D9CB6BBF42B2}" type="presParOf" srcId="{94493A50-7FDC-4D24-8CF2-3F50FE4A3011}" destId="{37B0354A-B8AA-49A7-A8E7-03413740052B}" srcOrd="4" destOrd="0" presId="urn:microsoft.com/office/officeart/2005/8/layout/vList4"/>
    <dgm:cxn modelId="{FB1DF2AA-9B18-426A-9F3C-59C5FB3444D5}" type="presParOf" srcId="{37B0354A-B8AA-49A7-A8E7-03413740052B}" destId="{0D42072E-9BD6-4A73-B542-ABBD1368B873}" srcOrd="0" destOrd="0" presId="urn:microsoft.com/office/officeart/2005/8/layout/vList4"/>
    <dgm:cxn modelId="{9813D65D-11C4-4E58-9A4A-AD85CE2D9CED}" type="presParOf" srcId="{37B0354A-B8AA-49A7-A8E7-03413740052B}" destId="{9E3AF77F-E2D2-4273-9690-E973C6095146}" srcOrd="1" destOrd="0" presId="urn:microsoft.com/office/officeart/2005/8/layout/vList4"/>
    <dgm:cxn modelId="{F68AFD67-5AA2-41CF-B0DE-B769BDBFC560}" type="presParOf" srcId="{37B0354A-B8AA-49A7-A8E7-03413740052B}" destId="{1567DD0B-C105-4FE5-B8E3-67D3E64619FA}" srcOrd="2" destOrd="0" presId="urn:microsoft.com/office/officeart/2005/8/layout/vList4"/>
    <dgm:cxn modelId="{13304EFE-3539-4361-BE09-077F8848A77A}" type="presParOf" srcId="{94493A50-7FDC-4D24-8CF2-3F50FE4A3011}" destId="{C36E1434-B7EE-4146-B42B-84D6D78B8861}" srcOrd="5" destOrd="0" presId="urn:microsoft.com/office/officeart/2005/8/layout/vList4"/>
    <dgm:cxn modelId="{904592C9-96C2-42E5-A159-825AB13349D4}" type="presParOf" srcId="{94493A50-7FDC-4D24-8CF2-3F50FE4A3011}" destId="{D2F2C1D3-1136-417A-A22E-49DC3A712763}" srcOrd="6" destOrd="0" presId="urn:microsoft.com/office/officeart/2005/8/layout/vList4"/>
    <dgm:cxn modelId="{73C54AB4-AE4A-49FC-841F-D68CD94CDE2C}" type="presParOf" srcId="{D2F2C1D3-1136-417A-A22E-49DC3A712763}" destId="{CC27BF19-2694-48D9-B952-D9FA67D879C8}" srcOrd="0" destOrd="0" presId="urn:microsoft.com/office/officeart/2005/8/layout/vList4"/>
    <dgm:cxn modelId="{21F60169-0978-444E-A382-F02DB26236C9}" type="presParOf" srcId="{D2F2C1D3-1136-417A-A22E-49DC3A712763}" destId="{A5E320B5-66BF-4466-A93B-DB703402EDA7}" srcOrd="1" destOrd="0" presId="urn:microsoft.com/office/officeart/2005/8/layout/vList4"/>
    <dgm:cxn modelId="{94B9919A-91A2-4C73-8D84-C974346FD2AA}" type="presParOf" srcId="{D2F2C1D3-1136-417A-A22E-49DC3A712763}" destId="{3DF10025-C37F-4260-9BDA-4F07E7449F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5BA79-5C55-4F3D-B75A-DB5AAE7BB4F4}">
      <dsp:nvSpPr>
        <dsp:cNvPr id="0" name=""/>
        <dsp:cNvSpPr/>
      </dsp:nvSpPr>
      <dsp:spPr>
        <a:xfrm>
          <a:off x="0" y="0"/>
          <a:ext cx="8229600" cy="1127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 Black" pitchFamily="34" charset="0"/>
            </a:rPr>
            <a:t>обновление его содержания</a:t>
          </a:r>
          <a:endParaRPr lang="ru-RU" sz="1900" kern="1200" dirty="0"/>
        </a:p>
      </dsp:txBody>
      <dsp:txXfrm>
        <a:off x="1758717" y="0"/>
        <a:ext cx="6470882" cy="1127974"/>
      </dsp:txXfrm>
    </dsp:sp>
    <dsp:sp modelId="{04C78906-4EFE-4DC4-9E51-8F997E0B06A9}">
      <dsp:nvSpPr>
        <dsp:cNvPr id="0" name=""/>
        <dsp:cNvSpPr/>
      </dsp:nvSpPr>
      <dsp:spPr>
        <a:xfrm>
          <a:off x="112797" y="112797"/>
          <a:ext cx="1645920" cy="9023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9125-7F80-45C0-84FF-51077CD67D30}">
      <dsp:nvSpPr>
        <dsp:cNvPr id="0" name=""/>
        <dsp:cNvSpPr/>
      </dsp:nvSpPr>
      <dsp:spPr>
        <a:xfrm>
          <a:off x="0" y="1240772"/>
          <a:ext cx="8229600" cy="1127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 Black" pitchFamily="34" charset="0"/>
            </a:rPr>
            <a:t>создание необходимой современной инфраструктуры</a:t>
          </a:r>
        </a:p>
      </dsp:txBody>
      <dsp:txXfrm>
        <a:off x="1758717" y="1240772"/>
        <a:ext cx="6470882" cy="1127974"/>
      </dsp:txXfrm>
    </dsp:sp>
    <dsp:sp modelId="{2EBAE78A-D8A3-46A6-9460-6F97067E3721}">
      <dsp:nvSpPr>
        <dsp:cNvPr id="0" name=""/>
        <dsp:cNvSpPr/>
      </dsp:nvSpPr>
      <dsp:spPr>
        <a:xfrm>
          <a:off x="89952" y="1420508"/>
          <a:ext cx="1645920" cy="9023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2072E-9BD6-4A73-B542-ABBD1368B873}">
      <dsp:nvSpPr>
        <dsp:cNvPr id="0" name=""/>
        <dsp:cNvSpPr/>
      </dsp:nvSpPr>
      <dsp:spPr>
        <a:xfrm>
          <a:off x="0" y="2481544"/>
          <a:ext cx="8229600" cy="1127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 Black" pitchFamily="34" charset="0"/>
            </a:rPr>
            <a:t>подготовка соответствующих профессиональных кадров, их переподготовка и повышение квалификации</a:t>
          </a:r>
          <a:endParaRPr lang="ru-RU" sz="1900" kern="1200" dirty="0"/>
        </a:p>
      </dsp:txBody>
      <dsp:txXfrm>
        <a:off x="1758717" y="2481544"/>
        <a:ext cx="6470882" cy="1127974"/>
      </dsp:txXfrm>
    </dsp:sp>
    <dsp:sp modelId="{9E3AF77F-E2D2-4273-9690-E973C6095146}">
      <dsp:nvSpPr>
        <dsp:cNvPr id="0" name=""/>
        <dsp:cNvSpPr/>
      </dsp:nvSpPr>
      <dsp:spPr>
        <a:xfrm>
          <a:off x="112797" y="2594342"/>
          <a:ext cx="1645920" cy="9023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7BF19-2694-48D9-B952-D9FA67D879C8}">
      <dsp:nvSpPr>
        <dsp:cNvPr id="0" name=""/>
        <dsp:cNvSpPr/>
      </dsp:nvSpPr>
      <dsp:spPr>
        <a:xfrm>
          <a:off x="0" y="3722317"/>
          <a:ext cx="8229600" cy="1127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  <a:latin typeface="Arial Black" pitchFamily="34" charset="0"/>
            </a:rPr>
            <a:t>создание наиболее эффективных механизмов управления этой сферой.</a:t>
          </a:r>
          <a:endParaRPr lang="ru-RU" sz="1900" kern="1200" dirty="0"/>
        </a:p>
      </dsp:txBody>
      <dsp:txXfrm>
        <a:off x="1758717" y="3722317"/>
        <a:ext cx="6470882" cy="1127974"/>
      </dsp:txXfrm>
    </dsp:sp>
    <dsp:sp modelId="{A5E320B5-66BF-4466-A93B-DB703402EDA7}">
      <dsp:nvSpPr>
        <dsp:cNvPr id="0" name=""/>
        <dsp:cNvSpPr/>
      </dsp:nvSpPr>
      <dsp:spPr>
        <a:xfrm>
          <a:off x="112797" y="3835114"/>
          <a:ext cx="1645920" cy="9023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B122-9F69-4D4E-A416-F2DF56747B1B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B9755-B89D-44FC-9BEB-05B5FBF71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national-projec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n----7sbabhqb5bcdhd0aitw6jof.xn--p1ai/wp-content/uploads/2019/07/1_html_b29af21-1280x488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21005" r="16782" b="-95"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Молодые профессионалы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</a:t>
            </a:r>
            <a:r>
              <a:rPr lang="ru-RU" b="1" dirty="0" smtClean="0"/>
              <a:t>:</a:t>
            </a:r>
            <a:r>
              <a:rPr lang="ru-RU" dirty="0" smtClean="0"/>
              <a:t> модернизация профессионального образования, в том числе с помощью внедрения адаптивных, практико-ориентированных и гибких образовательных программ.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Главные цифры проекта (к 2024 году)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создание сети из 100 центров опережающей профессиональной подготовки и 5000 мастерских с современным оборудованием,</a:t>
            </a:r>
          </a:p>
          <a:p>
            <a:r>
              <a:rPr lang="ru-RU" dirty="0" smtClean="0"/>
              <a:t>участие 70% людей, обучающихся по программам среднего профессионального образования, в различных формах наставничества, </a:t>
            </a:r>
          </a:p>
          <a:p>
            <a:r>
              <a:rPr lang="ru-RU" dirty="0" smtClean="0"/>
              <a:t>повышение квалификации 35 тысяч преподавателей по программам, основанным на опыте Союза «Молодые профессионалы» (</a:t>
            </a:r>
            <a:r>
              <a:rPr lang="ru-RU" dirty="0" err="1" smtClean="0"/>
              <a:t>Ворлдскиллс</a:t>
            </a:r>
            <a:r>
              <a:rPr lang="ru-RU" dirty="0" smtClean="0"/>
              <a:t> Россия).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более 156,2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Новые возможности для каждого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Задача проекта:</a:t>
            </a:r>
            <a:r>
              <a:rPr lang="ru-RU" dirty="0" smtClean="0"/>
              <a:t> формирование системы, в рамках которой работники смогут непрерывно обновлять свои профессиональные знания и приобретать новые профессиональные навыки, в том числе компетенции в области цифровой экономики.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Главные цифры проекта (к 2024 году):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участие не менее 20% научно-педагогических работников в реализации программ непрерывного образования, </a:t>
            </a:r>
          </a:p>
          <a:p>
            <a:r>
              <a:rPr lang="ru-RU" dirty="0" smtClean="0"/>
              <a:t>обучение по программам непрерывного образования как минимум 3 </a:t>
            </a:r>
            <a:r>
              <a:rPr lang="ru-RU" dirty="0" err="1" smtClean="0"/>
              <a:t>млн</a:t>
            </a:r>
            <a:r>
              <a:rPr lang="ru-RU" dirty="0" smtClean="0"/>
              <a:t> человек.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Общий бюджет проекта:</a:t>
            </a:r>
            <a:r>
              <a:rPr lang="ru-RU" dirty="0" smtClean="0"/>
              <a:t> более 9,2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Социальная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</a:t>
            </a:r>
            <a:r>
              <a:rPr lang="ru-RU" b="1" dirty="0" smtClean="0"/>
              <a:t>:</a:t>
            </a:r>
            <a:r>
              <a:rPr lang="ru-RU" dirty="0" smtClean="0"/>
              <a:t> создание условий для развития наставничества, поддержки общественных инициатив и проектов, в том числе в сфере </a:t>
            </a:r>
            <a:r>
              <a:rPr lang="ru-RU" dirty="0" err="1" smtClean="0"/>
              <a:t>волонтерства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создание и внедрение в 85 субъектах Российской Федерации системы социальной поддержки граждан, систематически участвующих в волонтерских проектах, </a:t>
            </a:r>
          </a:p>
          <a:p>
            <a:r>
              <a:rPr lang="ru-RU" dirty="0" smtClean="0"/>
              <a:t>проведение информационных и рекламных кампаний с целью популяризации </a:t>
            </a:r>
            <a:r>
              <a:rPr lang="ru-RU" dirty="0" err="1" smtClean="0"/>
              <a:t>волонтерства</a:t>
            </a:r>
            <a:r>
              <a:rPr lang="ru-RU" dirty="0" smtClean="0"/>
              <a:t>, ежегодно охватывающих как минимум 10 </a:t>
            </a:r>
            <a:r>
              <a:rPr lang="ru-RU" dirty="0" err="1" smtClean="0"/>
              <a:t>млн</a:t>
            </a:r>
            <a:r>
              <a:rPr lang="ru-RU" dirty="0" smtClean="0"/>
              <a:t> человек.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более 27,2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Экспорт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увеличение в два раза числа иностранных граждан, обучающихся в вузах и научных организациях, а также реализация комплекса мер по их трудоустройству.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sz="3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400" dirty="0" smtClean="0"/>
              <a:t>увеличение числа иностранных граждан, которые обучаются в российских вузах, до 435 тысяч человек, </a:t>
            </a:r>
          </a:p>
          <a:p>
            <a:r>
              <a:rPr lang="ru-RU" sz="3400" dirty="0" smtClean="0"/>
              <a:t>ежегодное обучение как минимум 15 тысяч иностранных граждан в летних и зимних школах,</a:t>
            </a:r>
          </a:p>
          <a:p>
            <a:r>
              <a:rPr lang="ru-RU" sz="3400" dirty="0" smtClean="0"/>
              <a:t> реализация в не менее 60 университетах минимум по 5 образовательных программ, прошедших международную аккредитацию.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более 107,4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Социальные лифты для каждого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формирование системы профессиональных конкурсов, дающей гражданам возможности для профессионального и карьерного роста.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проведение 35 конкурсов с участием 1,7 </a:t>
            </a:r>
            <a:r>
              <a:rPr lang="ru-RU" dirty="0" err="1" smtClean="0"/>
              <a:t>млн</a:t>
            </a:r>
            <a:r>
              <a:rPr lang="ru-RU" dirty="0" smtClean="0"/>
              <a:t> граждан России.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</a:t>
            </a:r>
            <a:r>
              <a:rPr lang="ru-RU" b="1" dirty="0" smtClean="0"/>
              <a:t>:</a:t>
            </a:r>
            <a:r>
              <a:rPr lang="ru-RU" dirty="0" smtClean="0"/>
              <a:t> более 4,7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" y="260649"/>
            <a:ext cx="914356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8640"/>
            <a:ext cx="7772400" cy="15121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«Образование»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178132" cy="482453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u="sng" dirty="0" smtClean="0">
                <a:solidFill>
                  <a:srgbClr val="002060"/>
                </a:solidFill>
                <a:latin typeface="Arial Black" pitchFamily="34" charset="0"/>
              </a:rPr>
              <a:t>Это инициатива, направленная на достижение </a:t>
            </a:r>
          </a:p>
          <a:p>
            <a:pPr>
              <a:lnSpc>
                <a:spcPct val="170000"/>
              </a:lnSpc>
            </a:pPr>
            <a:r>
              <a:rPr lang="ru-RU" sz="1600" u="sng" dirty="0" smtClean="0">
                <a:solidFill>
                  <a:srgbClr val="002060"/>
                </a:solidFill>
                <a:latin typeface="Arial Black" pitchFamily="34" charset="0"/>
              </a:rPr>
              <a:t>двух ключевых задач.</a:t>
            </a:r>
          </a:p>
          <a:p>
            <a:pPr>
              <a:lnSpc>
                <a:spcPct val="17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Первая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–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  </a:r>
          </a:p>
          <a:p>
            <a:pPr>
              <a:lnSpc>
                <a:spcPct val="17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Вторая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–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 </a:t>
            </a:r>
          </a:p>
          <a:p>
            <a:pPr>
              <a:lnSpc>
                <a:spcPct val="170000"/>
              </a:lnSpc>
            </a:pPr>
            <a:endParaRPr lang="ru-RU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Сроки реализации: 01.01.2019 - 31.12.2024</a:t>
            </a:r>
          </a:p>
          <a:p>
            <a:pPr>
              <a:lnSpc>
                <a:spcPct val="170000"/>
              </a:lnSpc>
            </a:pP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never.pnzreg.ru/upload/iblock/b1f/b1fc50c429e6b9f1cf19902f371c4ca4.jpg"/>
          <p:cNvPicPr/>
          <p:nvPr/>
        </p:nvPicPr>
        <p:blipFill>
          <a:blip r:embed="rId2" cstate="print"/>
          <a:srcRect l="5962" r="12308" b="6585"/>
          <a:stretch>
            <a:fillRect/>
          </a:stretch>
        </p:blipFill>
        <p:spPr bwMode="auto">
          <a:xfrm>
            <a:off x="179512" y="116632"/>
            <a:ext cx="183569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Национальный проект предполагает реализацию 4 основных направлений развития системы образования: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est\Downloads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9476"/>
            <a:ext cx="8504763" cy="5379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проекты,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входящие в национальный проект: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Современная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Задача проекта: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dirty="0" smtClean="0"/>
              <a:t>внедрение в российских школах новых методов обучения и воспитания, современных образовательных технологий, а также обновление содержания и совершенствование методов обучения предмету «Технология».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8000" dirty="0" smtClean="0"/>
              <a:t>проведение комплексной оценки качества общего образования в 85 субъектах России, </a:t>
            </a:r>
          </a:p>
          <a:p>
            <a:r>
              <a:rPr lang="ru-RU" sz="8000" dirty="0" smtClean="0"/>
              <a:t>создание современной материально-технической базы в 16 тысяч школ в сельской местности и малых городах 80 субъектов Российской Федерации, </a:t>
            </a:r>
          </a:p>
          <a:p>
            <a:r>
              <a:rPr lang="ru-RU" sz="8000" dirty="0" smtClean="0"/>
              <a:t>создание новых мест в общеобразовательных организациях для 230 тысяч детей, </a:t>
            </a:r>
          </a:p>
          <a:p>
            <a:r>
              <a:rPr lang="ru-RU" sz="8000" dirty="0" smtClean="0"/>
              <a:t>участие 70% школьников в различных формах сопровождения и наставничества,</a:t>
            </a:r>
          </a:p>
          <a:p>
            <a:r>
              <a:rPr lang="ru-RU" sz="8000" dirty="0" smtClean="0"/>
              <a:t> реализация общеобразовательных программ в сетевой форме 70% организаций начального, основного и среднего общего образования, </a:t>
            </a:r>
          </a:p>
          <a:p>
            <a:r>
              <a:rPr lang="ru-RU" sz="8000" dirty="0" smtClean="0"/>
              <a:t>строительство и введение в эксплуатацию не менее 25 школ с привлечением частных инвестиций.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Общий бюджет проекта</a:t>
            </a:r>
            <a:r>
              <a:rPr lang="ru-RU" sz="7200" b="1" dirty="0" smtClean="0"/>
              <a:t>:</a:t>
            </a:r>
            <a:r>
              <a:rPr lang="ru-RU" sz="7200" dirty="0" smtClean="0"/>
              <a:t> более 295,1 </a:t>
            </a:r>
            <a:r>
              <a:rPr lang="ru-RU" sz="7200" dirty="0" err="1" smtClean="0"/>
              <a:t>млрд</a:t>
            </a:r>
            <a:r>
              <a:rPr lang="ru-RU" sz="7200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Успех каждого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создание в 65 субъектах России региональных центров выявления, поддержки и развития способностей и талантов у детей и молодежи, </a:t>
            </a:r>
          </a:p>
          <a:p>
            <a:r>
              <a:rPr lang="ru-RU" dirty="0" smtClean="0"/>
              <a:t>обновление материально-технической базы в сельской местности для занятий физкультурой и спортом для 935 тысяч детей, </a:t>
            </a:r>
          </a:p>
          <a:p>
            <a:r>
              <a:rPr lang="ru-RU" dirty="0" smtClean="0"/>
              <a:t>создание 245 детских технопарков «</a:t>
            </a:r>
            <a:r>
              <a:rPr lang="ru-RU" dirty="0" err="1" smtClean="0"/>
              <a:t>Кванториум</a:t>
            </a:r>
            <a:r>
              <a:rPr lang="ru-RU" dirty="0" smtClean="0"/>
              <a:t>» и 340 мобильных технопарков «</a:t>
            </a:r>
            <a:r>
              <a:rPr lang="ru-RU" dirty="0" err="1" smtClean="0"/>
              <a:t>Кванториум</a:t>
            </a:r>
            <a:r>
              <a:rPr lang="ru-RU" dirty="0" smtClean="0"/>
              <a:t>» для 2 </a:t>
            </a:r>
            <a:r>
              <a:rPr lang="ru-RU" dirty="0" err="1" smtClean="0"/>
              <a:t>млн</a:t>
            </a:r>
            <a:r>
              <a:rPr lang="ru-RU" dirty="0" smtClean="0"/>
              <a:t> детей, </a:t>
            </a:r>
          </a:p>
          <a:p>
            <a:r>
              <a:rPr lang="ru-RU" dirty="0" smtClean="0"/>
              <a:t>охват дополнительными общеобразовательными программами не менее 70% детей с ограниченными возможностями здоровья.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</a:t>
            </a:r>
            <a:r>
              <a:rPr lang="ru-RU" b="1" dirty="0" smtClean="0"/>
              <a:t>:</a:t>
            </a:r>
            <a:r>
              <a:rPr lang="ru-RU" dirty="0" smtClean="0"/>
              <a:t> более 80,5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Поддержка семей, имеющих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создание условий для раннего развития детей в возрасте до трех лет и реализация программ психолого-педагогической, методической и консультативной помощи родителям детей, получающих дошкольное образование в семье.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оказание не менее 20 </a:t>
            </a:r>
            <a:r>
              <a:rPr lang="ru-RU" dirty="0" err="1" smtClean="0"/>
              <a:t>млн</a:t>
            </a:r>
            <a:r>
              <a:rPr lang="ru-RU" dirty="0" smtClean="0"/>
              <a:t> услуг психолого-педагогической, методической и консультативной помощи родителям, а также гражданам, желающим принять на воспитание в свои семьи детей, оставшихся без попечения родителей во всех субъектах России.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более 8,5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Цифровая образовательная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внедрение целевой модели цифровой образовательной среды по всей стране,</a:t>
            </a:r>
          </a:p>
          <a:p>
            <a:r>
              <a:rPr lang="ru-RU" dirty="0" smtClean="0"/>
              <a:t> внедрение современных цифровых технологий в образовательные программы 25% общеобразовательных организаций 75 субъектов Российской Федерации для как минимум 500 тысяч детей, </a:t>
            </a:r>
          </a:p>
          <a:p>
            <a:r>
              <a:rPr lang="ru-RU" dirty="0" smtClean="0"/>
              <a:t>обеспечение 100% образовательных организаций в городах Интернетом со скоростью соединения не менее 100 Мб/с, в сельской местности – 50 Мб/с,</a:t>
            </a:r>
          </a:p>
          <a:p>
            <a:r>
              <a:rPr lang="ru-RU" dirty="0" smtClean="0"/>
              <a:t> создание сети центров цифрового образования, охватывающей в год не менее 136 тысяч детей.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</a:t>
            </a:r>
            <a:r>
              <a:rPr lang="ru-RU" b="1" dirty="0" smtClean="0"/>
              <a:t>:</a:t>
            </a:r>
            <a:r>
              <a:rPr lang="ru-RU" dirty="0" smtClean="0"/>
              <a:t> более 79,8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Учитель будущего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Задача проекта: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внедрение национальной системы профессионального роста педагогических работников, охватывающей не менее 50% учителей общеобразовательных организаций.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Главные цифры проекта (к 2024 году):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повышение уровня профессионального мастерства 50% педагогических работников,</a:t>
            </a:r>
          </a:p>
          <a:p>
            <a:r>
              <a:rPr lang="ru-RU" dirty="0" smtClean="0"/>
              <a:t>создание сети центров непрерывного повышения квалификации во всех субъектах России, </a:t>
            </a:r>
          </a:p>
          <a:p>
            <a:r>
              <a:rPr lang="ru-RU" dirty="0" smtClean="0"/>
              <a:t>участие 70% учителей в возрасте до 35 лет в различных формах поддержки и сопровождения обучающихся в первые 3 года работы.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Общий бюджет проекта</a:t>
            </a:r>
            <a:r>
              <a:rPr lang="ru-RU" b="1" dirty="0" smtClean="0"/>
              <a:t>:</a:t>
            </a:r>
            <a:r>
              <a:rPr lang="ru-RU" dirty="0" smtClean="0"/>
              <a:t> более 15,4 </a:t>
            </a:r>
            <a:r>
              <a:rPr lang="ru-RU" dirty="0" err="1" smtClean="0"/>
              <a:t>млрд</a:t>
            </a:r>
            <a:r>
              <a:rPr lang="ru-RU" dirty="0" smtClean="0"/>
              <a:t>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1008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</vt:lpstr>
      <vt:lpstr> Национальный проект «Образование» </vt:lpstr>
      <vt:lpstr>Национальный проект предполагает реализацию 4 основных направлений развития системы образования:</vt:lpstr>
      <vt:lpstr> Федеральные проекты,  входящие в национальный проект: </vt:lpstr>
      <vt:lpstr>Современная школа</vt:lpstr>
      <vt:lpstr>Успех каждого ребенка</vt:lpstr>
      <vt:lpstr>Поддержка семей, имеющих детей</vt:lpstr>
      <vt:lpstr>Цифровая образовательная среда</vt:lpstr>
      <vt:lpstr>Учитель будущего</vt:lpstr>
      <vt:lpstr>Молодые профессионалы</vt:lpstr>
      <vt:lpstr>Новые возможности для каждого</vt:lpstr>
      <vt:lpstr>Социальная активность</vt:lpstr>
      <vt:lpstr>Экспорт образования</vt:lpstr>
      <vt:lpstr>Социальные лифты для каждого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test</dc:creator>
  <cp:lastModifiedBy>Alekseeva</cp:lastModifiedBy>
  <cp:revision>19</cp:revision>
  <dcterms:created xsi:type="dcterms:W3CDTF">2019-06-20T13:16:07Z</dcterms:created>
  <dcterms:modified xsi:type="dcterms:W3CDTF">2019-10-14T13:08:52Z</dcterms:modified>
</cp:coreProperties>
</file>